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31" r:id="rId2"/>
    <p:sldId id="333" r:id="rId3"/>
    <p:sldId id="340" r:id="rId4"/>
    <p:sldId id="344" r:id="rId5"/>
    <p:sldId id="349" r:id="rId6"/>
    <p:sldId id="350" r:id="rId7"/>
    <p:sldId id="351" r:id="rId8"/>
    <p:sldId id="348" r:id="rId9"/>
    <p:sldId id="352" r:id="rId10"/>
    <p:sldId id="343" r:id="rId11"/>
    <p:sldId id="318" r:id="rId12"/>
    <p:sldId id="339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7/03%20Behavior%20Pool%20logic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mtClean="0">
                <a:solidFill>
                  <a:schemeClr val="bg1"/>
                </a:solidFill>
                <a:latin typeface="Cooper Black" panose="0208090404030B020404" pitchFamily="18" charset="0"/>
              </a:rPr>
              <a:t>Day 28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1663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Behavior Pool Logic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887528"/>
            <a:ext cx="6371429" cy="477142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33781" y="5112836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933781" y="5147900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Behavior Pool Logic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933781" y="4642361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4919863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3934172" y="2924944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latin typeface="Calibri" panose="020F0502020204030204"/>
              </a:rPr>
              <a:t>Trainer: Anubhav Oberoy</a:t>
            </a:r>
            <a:endParaRPr lang="en-US" sz="1400" b="1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4652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</a:t>
            </a:r>
            <a:r>
              <a:rPr lang="en-IN" sz="4399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399" smtClean="0">
                <a:solidFill>
                  <a:schemeClr val="bg1"/>
                </a:solidFill>
                <a:latin typeface="Cooper Black" panose="0208090404030B020404" pitchFamily="18" charset="0"/>
              </a:rPr>
              <a:t>28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441" y="908720"/>
            <a:ext cx="1110159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Sequence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Implementing </a:t>
            </a:r>
            <a:r>
              <a:rPr lang="en-US" sz="2000" dirty="0">
                <a:solidFill>
                  <a:schemeClr val="bg1"/>
                </a:solidFill>
              </a:rPr>
              <a:t>Create, Update and 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Make field read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Making field Mandatory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Add validation to the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Implement Actions - </a:t>
            </a:r>
            <a:r>
              <a:rPr lang="en-US" sz="2000" dirty="0" smtClean="0">
                <a:solidFill>
                  <a:schemeClr val="bg1"/>
                </a:solidFill>
              </a:rPr>
              <a:t>set_status_booked</a:t>
            </a:r>
          </a:p>
          <a:p>
            <a:pPr marL="457063" lvl="1"/>
            <a:endParaRPr lang="en-IN" sz="2000" dirty="0">
              <a:solidFill>
                <a:schemeClr val="bg1"/>
              </a:solidFill>
            </a:endParaRPr>
          </a:p>
          <a:p>
            <a:pPr algn="just"/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iley Face 3">
            <a:extLst>
              <a:ext uri="{FF2B5EF4-FFF2-40B4-BE49-F238E27FC236}">
                <a16:creationId xmlns="" xmlns:a16="http://schemas.microsoft.com/office/drawing/2014/main" id="{1C78EC37-9C90-4271-BFAC-2A5FD3DC1249}"/>
              </a:ext>
            </a:extLst>
          </p:cNvPr>
          <p:cNvSpPr/>
          <p:nvPr/>
        </p:nvSpPr>
        <p:spPr>
          <a:xfrm>
            <a:off x="117748" y="476672"/>
            <a:ext cx="576064" cy="576064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2466137-F867-4239-AC60-85A71EF9BD97}"/>
              </a:ext>
            </a:extLst>
          </p:cNvPr>
          <p:cNvSpPr/>
          <p:nvPr/>
        </p:nvSpPr>
        <p:spPr>
          <a:xfrm>
            <a:off x="1485900" y="476672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E49940-6870-4384-BDC1-7B45DB260EA2}"/>
              </a:ext>
            </a:extLst>
          </p:cNvPr>
          <p:cNvSpPr/>
          <p:nvPr/>
        </p:nvSpPr>
        <p:spPr>
          <a:xfrm>
            <a:off x="3862164" y="476672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04AFAE3-A195-48A6-9C14-1F07D09DD69C}"/>
              </a:ext>
            </a:extLst>
          </p:cNvPr>
          <p:cNvSpPr/>
          <p:nvPr/>
        </p:nvSpPr>
        <p:spPr>
          <a:xfrm>
            <a:off x="6266995" y="462283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4C69CE4-B712-4909-8D46-F37E66DAE641}"/>
              </a:ext>
            </a:extLst>
          </p:cNvPr>
          <p:cNvSpPr/>
          <p:nvPr/>
        </p:nvSpPr>
        <p:spPr>
          <a:xfrm>
            <a:off x="8902724" y="462283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B-IMP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9340040A-B226-4B52-BA8A-21D6CBA6008A}"/>
              </a:ext>
            </a:extLst>
          </p:cNvPr>
          <p:cNvCxnSpPr>
            <a:stCxn id="5" idx="2"/>
          </p:cNvCxnSpPr>
          <p:nvPr/>
        </p:nvCxnSpPr>
        <p:spPr>
          <a:xfrm>
            <a:off x="2313992" y="1052736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5221F0EE-CAFD-4393-9831-C39BF8EB2DAB}"/>
              </a:ext>
            </a:extLst>
          </p:cNvPr>
          <p:cNvCxnSpPr/>
          <p:nvPr/>
        </p:nvCxnSpPr>
        <p:spPr>
          <a:xfrm>
            <a:off x="4706159" y="1038347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1E19FD66-FEF4-4A7D-9CEF-0B80B0B9A1CF}"/>
              </a:ext>
            </a:extLst>
          </p:cNvPr>
          <p:cNvCxnSpPr/>
          <p:nvPr/>
        </p:nvCxnSpPr>
        <p:spPr>
          <a:xfrm>
            <a:off x="405780" y="1052736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CBEC30CC-C146-4888-84AA-FDB669CBB57B}"/>
              </a:ext>
            </a:extLst>
          </p:cNvPr>
          <p:cNvCxnSpPr/>
          <p:nvPr/>
        </p:nvCxnSpPr>
        <p:spPr>
          <a:xfrm>
            <a:off x="7110990" y="1052736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D5F7A8A4-F7FF-4BA4-944A-DC17D64849C9}"/>
              </a:ext>
            </a:extLst>
          </p:cNvPr>
          <p:cNvCxnSpPr/>
          <p:nvPr/>
        </p:nvCxnSpPr>
        <p:spPr>
          <a:xfrm>
            <a:off x="9730816" y="1038347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63FF9F05-320B-47D6-BD7E-65EBECA47317}"/>
              </a:ext>
            </a:extLst>
          </p:cNvPr>
          <p:cNvCxnSpPr/>
          <p:nvPr/>
        </p:nvCxnSpPr>
        <p:spPr>
          <a:xfrm>
            <a:off x="405780" y="1484784"/>
            <a:ext cx="1908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51ABB837-CA4F-4C99-8472-C75BE81EE7FB}"/>
              </a:ext>
            </a:extLst>
          </p:cNvPr>
          <p:cNvSpPr/>
          <p:nvPr/>
        </p:nvSpPr>
        <p:spPr>
          <a:xfrm>
            <a:off x="2313992" y="1484783"/>
            <a:ext cx="85913" cy="498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8DA76E56-393B-42CA-A146-19112DEC8888}"/>
              </a:ext>
            </a:extLst>
          </p:cNvPr>
          <p:cNvCxnSpPr/>
          <p:nvPr/>
        </p:nvCxnSpPr>
        <p:spPr>
          <a:xfrm>
            <a:off x="2359711" y="1916833"/>
            <a:ext cx="2346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A7F0FAF-AB1D-4716-96BB-EAC9E3CA0ED3}"/>
              </a:ext>
            </a:extLst>
          </p:cNvPr>
          <p:cNvSpPr/>
          <p:nvPr/>
        </p:nvSpPr>
        <p:spPr>
          <a:xfrm>
            <a:off x="4715527" y="1916832"/>
            <a:ext cx="45719" cy="4406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D30323F-2DC4-4A43-ADFD-46A1696B323F}"/>
              </a:ext>
            </a:extLst>
          </p:cNvPr>
          <p:cNvSpPr/>
          <p:nvPr/>
        </p:nvSpPr>
        <p:spPr>
          <a:xfrm>
            <a:off x="7110969" y="2204863"/>
            <a:ext cx="45719" cy="4104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C1CEAFF9-45BF-40B3-9413-05D1A9DE866C}"/>
              </a:ext>
            </a:extLst>
          </p:cNvPr>
          <p:cNvCxnSpPr/>
          <p:nvPr/>
        </p:nvCxnSpPr>
        <p:spPr>
          <a:xfrm>
            <a:off x="4770613" y="2276872"/>
            <a:ext cx="2324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B66B7A25-8FE8-49FA-84B5-282D27A8822A}"/>
              </a:ext>
            </a:extLst>
          </p:cNvPr>
          <p:cNvCxnSpPr>
            <a:cxnSpLocks/>
          </p:cNvCxnSpPr>
          <p:nvPr/>
        </p:nvCxnSpPr>
        <p:spPr>
          <a:xfrm>
            <a:off x="7156688" y="2528900"/>
            <a:ext cx="2574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DA2782C-C5BD-418B-8388-B9F989FE19E0}"/>
              </a:ext>
            </a:extLst>
          </p:cNvPr>
          <p:cNvSpPr/>
          <p:nvPr/>
        </p:nvSpPr>
        <p:spPr>
          <a:xfrm>
            <a:off x="9736066" y="2539707"/>
            <a:ext cx="53173" cy="2617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9BA9DB8-657E-4B5A-9467-3D278270F13F}"/>
              </a:ext>
            </a:extLst>
          </p:cNvPr>
          <p:cNvSpPr txBox="1"/>
          <p:nvPr/>
        </p:nvSpPr>
        <p:spPr>
          <a:xfrm>
            <a:off x="2697227" y="1614411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post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BF5A24A-824B-4C36-9B26-E9E6EF78E1AF}"/>
              </a:ext>
            </a:extLst>
          </p:cNvPr>
          <p:cNvSpPr txBox="1"/>
          <p:nvPr/>
        </p:nvSpPr>
        <p:spPr>
          <a:xfrm>
            <a:off x="5502708" y="1916833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Create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9588A4F-3A8E-4CCC-97A7-65908950F2F0}"/>
              </a:ext>
            </a:extLst>
          </p:cNvPr>
          <p:cNvSpPr txBox="1"/>
          <p:nvPr/>
        </p:nvSpPr>
        <p:spPr>
          <a:xfrm>
            <a:off x="7161936" y="2187172"/>
            <a:ext cx="30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Create IMPORT</a:t>
            </a:r>
          </a:p>
          <a:p>
            <a:r>
              <a:rPr lang="en-US" sz="1800" b="1" i="1" dirty="0">
                <a:solidFill>
                  <a:srgbClr val="FFC000"/>
                </a:solidFill>
              </a:rPr>
              <a:t>Entities (%</a:t>
            </a:r>
            <a:r>
              <a:rPr lang="en-US" sz="1800" b="1" i="1" dirty="0" err="1">
                <a:solidFill>
                  <a:srgbClr val="FFC000"/>
                </a:solidFill>
              </a:rPr>
              <a:t>cid</a:t>
            </a:r>
            <a:r>
              <a:rPr lang="en-US" sz="1800" b="1" i="1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503E1ABA-3AE5-4CEB-BC4A-F1077715B9AC}"/>
              </a:ext>
            </a:extLst>
          </p:cNvPr>
          <p:cNvSpPr/>
          <p:nvPr/>
        </p:nvSpPr>
        <p:spPr>
          <a:xfrm>
            <a:off x="10830690" y="462283"/>
            <a:ext cx="1304958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Legacy Code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27E8D534-BF05-42F3-BA08-7A514D34B0AC}"/>
              </a:ext>
            </a:extLst>
          </p:cNvPr>
          <p:cNvCxnSpPr/>
          <p:nvPr/>
        </p:nvCxnSpPr>
        <p:spPr>
          <a:xfrm>
            <a:off x="11756777" y="1052736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AECA8E60-B866-490B-9D68-7DA09B525DE6}"/>
              </a:ext>
            </a:extLst>
          </p:cNvPr>
          <p:cNvCxnSpPr>
            <a:cxnSpLocks/>
          </p:cNvCxnSpPr>
          <p:nvPr/>
        </p:nvCxnSpPr>
        <p:spPr>
          <a:xfrm>
            <a:off x="9708775" y="2928942"/>
            <a:ext cx="2048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81111B4-4A37-441A-9231-4A8F4D4D43DF}"/>
              </a:ext>
            </a:extLst>
          </p:cNvPr>
          <p:cNvSpPr txBox="1"/>
          <p:nvPr/>
        </p:nvSpPr>
        <p:spPr>
          <a:xfrm>
            <a:off x="10102797" y="2559610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Write to TB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3AF5743-4AC0-48DD-B642-5F51BBF91840}"/>
              </a:ext>
            </a:extLst>
          </p:cNvPr>
          <p:cNvSpPr/>
          <p:nvPr/>
        </p:nvSpPr>
        <p:spPr>
          <a:xfrm>
            <a:off x="11755958" y="2914553"/>
            <a:ext cx="45719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8A127107-A8FD-433A-8685-1D9CB03C7539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708775" y="3490617"/>
            <a:ext cx="2070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44340B06-CE9E-4AB1-BB62-C8FD6D43A06E}"/>
              </a:ext>
            </a:extLst>
          </p:cNvPr>
          <p:cNvCxnSpPr/>
          <p:nvPr/>
        </p:nvCxnSpPr>
        <p:spPr>
          <a:xfrm flipH="1">
            <a:off x="7156688" y="3717032"/>
            <a:ext cx="2574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EDAB2750-0352-4DB0-A03F-B04A00A79782}"/>
              </a:ext>
            </a:extLst>
          </p:cNvPr>
          <p:cNvCxnSpPr/>
          <p:nvPr/>
        </p:nvCxnSpPr>
        <p:spPr>
          <a:xfrm>
            <a:off x="7156688" y="4005065"/>
            <a:ext cx="2552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8808CC15-8036-46DB-BAB4-3E944EB5904C}"/>
              </a:ext>
            </a:extLst>
          </p:cNvPr>
          <p:cNvCxnSpPr>
            <a:cxnSpLocks/>
          </p:cNvCxnSpPr>
          <p:nvPr/>
        </p:nvCxnSpPr>
        <p:spPr>
          <a:xfrm>
            <a:off x="9776513" y="4229084"/>
            <a:ext cx="2048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C2090CC-EF06-4C34-8F67-6F791869D18A}"/>
              </a:ext>
            </a:extLst>
          </p:cNvPr>
          <p:cNvSpPr txBox="1"/>
          <p:nvPr/>
        </p:nvSpPr>
        <p:spPr>
          <a:xfrm>
            <a:off x="10170535" y="3859752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Save to DB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5EE5EF3-7261-4816-8C89-F5786A8D51AB}"/>
              </a:ext>
            </a:extLst>
          </p:cNvPr>
          <p:cNvSpPr/>
          <p:nvPr/>
        </p:nvSpPr>
        <p:spPr>
          <a:xfrm>
            <a:off x="11755958" y="4216006"/>
            <a:ext cx="45719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07CF6276-F92D-48BF-9A07-614159C9EE61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708775" y="4792070"/>
            <a:ext cx="2070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E1F0E6D-2C83-4821-8E21-CA775C88A8A5}"/>
              </a:ext>
            </a:extLst>
          </p:cNvPr>
          <p:cNvSpPr txBox="1"/>
          <p:nvPr/>
        </p:nvSpPr>
        <p:spPr>
          <a:xfrm>
            <a:off x="8080351" y="3697997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save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FBEEC4C3-6A40-4ACD-AA86-AEDC68492FCE}"/>
              </a:ext>
            </a:extLst>
          </p:cNvPr>
          <p:cNvCxnSpPr/>
          <p:nvPr/>
        </p:nvCxnSpPr>
        <p:spPr>
          <a:xfrm flipH="1">
            <a:off x="7133828" y="5013176"/>
            <a:ext cx="2628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400E195-7C22-4F13-BFAA-82A7AA1520AE}"/>
              </a:ext>
            </a:extLst>
          </p:cNvPr>
          <p:cNvSpPr txBox="1"/>
          <p:nvPr/>
        </p:nvSpPr>
        <p:spPr>
          <a:xfrm>
            <a:off x="8004173" y="4972520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cleanup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7FAE6437-FA5C-40A3-BEDE-4C49CE94B391}"/>
              </a:ext>
            </a:extLst>
          </p:cNvPr>
          <p:cNvCxnSpPr/>
          <p:nvPr/>
        </p:nvCxnSpPr>
        <p:spPr>
          <a:xfrm>
            <a:off x="7172570" y="5373216"/>
            <a:ext cx="2563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E44D23C1-263C-4CB5-BA30-14432D3D73DA}"/>
              </a:ext>
            </a:extLst>
          </p:cNvPr>
          <p:cNvSpPr/>
          <p:nvPr/>
        </p:nvSpPr>
        <p:spPr>
          <a:xfrm>
            <a:off x="9736067" y="5388877"/>
            <a:ext cx="53172" cy="517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6E5BA9A0-10F8-444B-9025-DE6C22653D49}"/>
              </a:ext>
            </a:extLst>
          </p:cNvPr>
          <p:cNvCxnSpPr>
            <a:stCxn id="53" idx="2"/>
          </p:cNvCxnSpPr>
          <p:nvPr/>
        </p:nvCxnSpPr>
        <p:spPr>
          <a:xfrm flipH="1">
            <a:off x="7156688" y="5906393"/>
            <a:ext cx="2605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2535B9D6-3613-4756-9BAB-52F928F1E47B}"/>
              </a:ext>
            </a:extLst>
          </p:cNvPr>
          <p:cNvCxnSpPr>
            <a:stCxn id="21" idx="2"/>
          </p:cNvCxnSpPr>
          <p:nvPr/>
        </p:nvCxnSpPr>
        <p:spPr>
          <a:xfrm flipH="1">
            <a:off x="4761246" y="6309318"/>
            <a:ext cx="2372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94F85E96-1CD3-48AA-925D-CF96C29EB8AB}"/>
              </a:ext>
            </a:extLst>
          </p:cNvPr>
          <p:cNvCxnSpPr/>
          <p:nvPr/>
        </p:nvCxnSpPr>
        <p:spPr>
          <a:xfrm flipH="1">
            <a:off x="2359711" y="6597352"/>
            <a:ext cx="2346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Decision 59">
            <a:extLst>
              <a:ext uri="{FF2B5EF4-FFF2-40B4-BE49-F238E27FC236}">
                <a16:creationId xmlns="" xmlns:a16="http://schemas.microsoft.com/office/drawing/2014/main" id="{FBF0DDC1-D0E8-44FB-A4E2-648BF4BFE8CD}"/>
              </a:ext>
            </a:extLst>
          </p:cNvPr>
          <p:cNvSpPr/>
          <p:nvPr/>
        </p:nvSpPr>
        <p:spPr>
          <a:xfrm>
            <a:off x="6166420" y="3490617"/>
            <a:ext cx="1006150" cy="452184"/>
          </a:xfrm>
          <a:prstGeom prst="flowChartDecisi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4B0AF0B-24EC-4C83-A047-43A81CEA7DA2}"/>
              </a:ext>
            </a:extLst>
          </p:cNvPr>
          <p:cNvSpPr txBox="1"/>
          <p:nvPr/>
        </p:nvSpPr>
        <p:spPr>
          <a:xfrm>
            <a:off x="7939083" y="3393345"/>
            <a:ext cx="1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messages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="" xmlns:a16="http://schemas.microsoft.com/office/drawing/2014/main" id="{FA33BEC6-469A-4FD4-971D-EE2AC2EFF948}"/>
              </a:ext>
            </a:extLst>
          </p:cNvPr>
          <p:cNvCxnSpPr>
            <a:stCxn id="60" idx="1"/>
          </p:cNvCxnSpPr>
          <p:nvPr/>
        </p:nvCxnSpPr>
        <p:spPr>
          <a:xfrm flipH="1" flipV="1">
            <a:off x="405780" y="3697997"/>
            <a:ext cx="5760640" cy="18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="" xmlns:a16="http://schemas.microsoft.com/office/drawing/2014/main" id="{D8118C88-327C-4BAF-B9F2-8075AE8F2582}"/>
              </a:ext>
            </a:extLst>
          </p:cNvPr>
          <p:cNvCxnSpPr>
            <a:stCxn id="60" idx="2"/>
          </p:cNvCxnSpPr>
          <p:nvPr/>
        </p:nvCxnSpPr>
        <p:spPr>
          <a:xfrm rot="16200000" flipH="1">
            <a:off x="6870131" y="3742164"/>
            <a:ext cx="62264" cy="463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79A701EC-6D59-41E8-8C97-106C0954C2B5}"/>
              </a:ext>
            </a:extLst>
          </p:cNvPr>
          <p:cNvSpPr/>
          <p:nvPr/>
        </p:nvSpPr>
        <p:spPr>
          <a:xfrm>
            <a:off x="1546866" y="1774329"/>
            <a:ext cx="853038" cy="6995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Agency customer id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Start date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End date</a:t>
            </a:r>
          </a:p>
        </p:txBody>
      </p:sp>
    </p:spTree>
    <p:extLst>
      <p:ext uri="{BB962C8B-B14F-4D97-AF65-F5344CB8AC3E}">
        <p14:creationId xmlns:p14="http://schemas.microsoft.com/office/powerpoint/2010/main" val="315803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0768"/>
            <a:ext cx="10225781" cy="5117999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Implementing Create, Update and Delete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AutoShape 2" descr="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4S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4S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4Seq.png"/>
          <p:cNvSpPr>
            <a:spLocks noChangeAspect="1" noChangeArrowheads="1"/>
          </p:cNvSpPr>
          <p:nvPr/>
        </p:nvSpPr>
        <p:spPr bwMode="auto">
          <a:xfrm>
            <a:off x="6554511" y="4737067"/>
            <a:ext cx="232223" cy="2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9811" y="895161"/>
            <a:ext cx="10760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For the Functionality of Create ,Update &amp; Delete we Implement the Code in Behavior Definition Class.</a:t>
            </a:r>
          </a:p>
          <a:p>
            <a:pPr algn="just"/>
            <a:r>
              <a:rPr lang="en-US" sz="1800" dirty="0" smtClean="0"/>
              <a:t>Step 1: Click Create Button.</a:t>
            </a:r>
          </a:p>
        </p:txBody>
      </p:sp>
    </p:spTree>
    <p:extLst>
      <p:ext uri="{BB962C8B-B14F-4D97-AF65-F5344CB8AC3E}">
        <p14:creationId xmlns:p14="http://schemas.microsoft.com/office/powerpoint/2010/main" val="80690618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raw.githubusercontent.com/soyuztechnologies/restful-abap/master/Unmanaged%20Implementation/DevelopingUnmanagedTransactionalApp/images/5Create.png?token=ASAGDWZYH6IFR4SAWFYDNDDBUYRG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/>
          <a:stretch/>
        </p:blipFill>
        <p:spPr bwMode="auto">
          <a:xfrm>
            <a:off x="3025054" y="1124744"/>
            <a:ext cx="5950381" cy="28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Implementing </a:t>
            </a:r>
            <a:r>
              <a:rPr lang="en-US" dirty="0" smtClean="0">
                <a:latin typeface="Cooper Black" panose="0208090404030B020404" pitchFamily="18" charset="0"/>
              </a:rPr>
              <a:t>Create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AutoShape 2" descr="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4S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4S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4Seq.png"/>
          <p:cNvSpPr>
            <a:spLocks noChangeAspect="1" noChangeArrowheads="1"/>
          </p:cNvSpPr>
          <p:nvPr/>
        </p:nvSpPr>
        <p:spPr bwMode="auto">
          <a:xfrm>
            <a:off x="6554511" y="4737067"/>
            <a:ext cx="232223" cy="2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9811" y="895161"/>
            <a:ext cx="1076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Step 2: Fill all Correct Entries and Click on Create Button.</a:t>
            </a:r>
          </a:p>
        </p:txBody>
      </p:sp>
      <p:pic>
        <p:nvPicPr>
          <p:cNvPr id="5124" name="Picture 4" descr="https://raw.githubusercontent.com/soyuztechnologies/restful-abap/master/Unmanaged%20Implementation/DevelopingUnmanagedTransactionalApp/images/5CreateSaved.png?token=ASAGDWYVDYOJJ4VJK64DZM3BUYRW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71" y="4314427"/>
            <a:ext cx="8287548" cy="233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evron 1"/>
          <p:cNvSpPr/>
          <p:nvPr/>
        </p:nvSpPr>
        <p:spPr>
          <a:xfrm rot="5400000">
            <a:off x="5434979" y="3904537"/>
            <a:ext cx="486897" cy="543936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149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Implementing </a:t>
            </a:r>
            <a:r>
              <a:rPr lang="en-US" dirty="0" smtClean="0">
                <a:latin typeface="Cooper Black" panose="0208090404030B020404" pitchFamily="18" charset="0"/>
              </a:rPr>
              <a:t>Update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AutoShape 2" descr="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4S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4S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4Seq.png"/>
          <p:cNvSpPr>
            <a:spLocks noChangeAspect="1" noChangeArrowheads="1"/>
          </p:cNvSpPr>
          <p:nvPr/>
        </p:nvSpPr>
        <p:spPr bwMode="auto">
          <a:xfrm>
            <a:off x="6554511" y="4737067"/>
            <a:ext cx="232223" cy="2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9811" y="836712"/>
            <a:ext cx="1076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Step 3: Select a Radio Button and Click Edit Option for Update.</a:t>
            </a:r>
          </a:p>
        </p:txBody>
      </p:sp>
      <p:pic>
        <p:nvPicPr>
          <p:cNvPr id="6146" name="Picture 2" descr="https://raw.githubusercontent.com/soyuztechnologies/restful-abap/master/Unmanaged%20Implementation/DevelopingUnmanagedTransactionalApp/images/6Update.png?token=ASAGDWYPMP4XQN42LDOM7YTBUYSG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4"/>
          <a:stretch/>
        </p:blipFill>
        <p:spPr bwMode="auto">
          <a:xfrm>
            <a:off x="609441" y="1196752"/>
            <a:ext cx="1056429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raw.githubusercontent.com/soyuztechnologies/restful-abap/master/Unmanaged%20Implementation/DevelopingUnmanagedTransactionalApp/images/6Edit.png?token=ASAGDWZB7KWYAYGMTTSI2TLBUYSL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" b="33611"/>
          <a:stretch/>
        </p:blipFill>
        <p:spPr bwMode="auto">
          <a:xfrm>
            <a:off x="1989956" y="4221088"/>
            <a:ext cx="8047417" cy="24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/>
          <p:cNvSpPr/>
          <p:nvPr/>
        </p:nvSpPr>
        <p:spPr>
          <a:xfrm rot="5400000">
            <a:off x="5795019" y="3832529"/>
            <a:ext cx="486897" cy="543936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069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Implementing </a:t>
            </a:r>
            <a:r>
              <a:rPr lang="en-US" dirty="0" smtClean="0">
                <a:latin typeface="Cooper Black" panose="0208090404030B020404" pitchFamily="18" charset="0"/>
              </a:rPr>
              <a:t>Delete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AutoShape 2" descr="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4S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4S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4Seq.png"/>
          <p:cNvSpPr>
            <a:spLocks noChangeAspect="1" noChangeArrowheads="1"/>
          </p:cNvSpPr>
          <p:nvPr/>
        </p:nvSpPr>
        <p:spPr bwMode="auto">
          <a:xfrm>
            <a:off x="6554511" y="4737067"/>
            <a:ext cx="232223" cy="2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9811" y="836712"/>
            <a:ext cx="1076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Step 4: Select a Radio Button and Click on Delete Button.</a:t>
            </a:r>
          </a:p>
        </p:txBody>
      </p:sp>
      <p:sp>
        <p:nvSpPr>
          <p:cNvPr id="16" name="Chevron 15"/>
          <p:cNvSpPr/>
          <p:nvPr/>
        </p:nvSpPr>
        <p:spPr>
          <a:xfrm rot="5400000">
            <a:off x="5795019" y="3760521"/>
            <a:ext cx="486897" cy="543936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 descr="https://raw.githubusercontent.com/soyuztechnologies/restful-abap/master/Unmanaged%20Implementation/DevelopingUnmanagedTransactionalApp/images/7Search.png?token=ASAGDW4NFLPTIE2UN44LXMDBUYSZ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" b="5228"/>
          <a:stretch/>
        </p:blipFill>
        <p:spPr bwMode="auto">
          <a:xfrm>
            <a:off x="619811" y="1268760"/>
            <a:ext cx="1081943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raw.githubusercontent.com/soyuztechnologies/restful-abap/master/Unmanaged%20Implementation/DevelopingUnmanagedTransactionalApp/images/7confirmDelete.png?token=ASAGDW4W6NOFBCGPCR5Z2E3BUYS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9"/>
          <a:stretch/>
        </p:blipFill>
        <p:spPr bwMode="auto">
          <a:xfrm>
            <a:off x="3430116" y="4339476"/>
            <a:ext cx="5267400" cy="23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385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Action Implementation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AutoShape 2" descr="8CI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https://raw.githubusercontent.com/soyuztechnologies/restful-abap/master/Unmanaged%20Implementation/DevelopingUnmanagedTransactionalApp/images/8CID.png?token=ASAGDWZQZY6Y4QTBSFHEHKLBUYPV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3099938"/>
            <a:ext cx="7560840" cy="337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811" y="895161"/>
            <a:ext cx="107608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“Actions” are </a:t>
            </a:r>
            <a:r>
              <a:rPr lang="en-US" sz="1800" b="1" dirty="0"/>
              <a:t>addition operations in addition to CRUD operations</a:t>
            </a:r>
            <a:r>
              <a:rPr lang="en-US" sz="1800" dirty="0" smtClean="0"/>
              <a:t>.</a:t>
            </a:r>
            <a:r>
              <a:rPr lang="en-US" sz="1800" dirty="0"/>
              <a:t> Are the operations which are non-standard for a business object</a:t>
            </a:r>
            <a:endParaRPr lang="en-US" altLang="en-US" sz="1800" dirty="0" smtClean="0">
              <a:solidFill>
                <a:srgbClr val="24292F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solidFill>
                  <a:srgbClr val="24292F"/>
                </a:solidFill>
              </a:rPr>
              <a:t>Below </a:t>
            </a:r>
            <a:r>
              <a:rPr lang="en-US" altLang="en-US" sz="1800" dirty="0">
                <a:solidFill>
                  <a:srgbClr val="24292F"/>
                </a:solidFill>
              </a:rPr>
              <a:t>steps describes the implementation of an action related to the travel instances. Using this action, the end user should be able to change the status of travel processing</a:t>
            </a:r>
            <a:r>
              <a:rPr lang="en-US" altLang="en-US" sz="1800" dirty="0" smtClean="0">
                <a:solidFill>
                  <a:srgbClr val="24292F"/>
                </a:solidFill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800" dirty="0">
                <a:solidFill>
                  <a:srgbClr val="24292F"/>
                </a:solidFill>
              </a:rPr>
              <a:t>Adding a Type Definition for Import and Export Parameters Required for the </a:t>
            </a:r>
            <a:r>
              <a:rPr lang="en-US" altLang="en-US" sz="1800" b="1" dirty="0">
                <a:solidFill>
                  <a:srgbClr val="24292F"/>
                </a:solidFill>
              </a:rPr>
              <a:t>Action </a:t>
            </a:r>
            <a:r>
              <a:rPr lang="en-US" altLang="en-US" sz="1800" b="1" dirty="0" smtClean="0">
                <a:solidFill>
                  <a:srgbClr val="24292F"/>
                </a:solidFill>
              </a:rPr>
              <a:t>SET_STATUS_BOOKED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800" dirty="0"/>
              <a:t>Implementing the Action </a:t>
            </a:r>
            <a:r>
              <a:rPr lang="en-US" sz="1800" dirty="0" smtClean="0"/>
              <a:t>Handling.</a:t>
            </a:r>
            <a:endParaRPr lang="en-US" sz="18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2845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raw.githubusercontent.com/soyuztechnologies/restful-abap/master/Unmanaged%20Implementation/DevelopingUnmanagedTransactionalApp/images/8SelRadio.png?token=ASAGDW2TY5U3VUC3P2YWYQ3BUYTG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7" b="11452"/>
          <a:stretch/>
        </p:blipFill>
        <p:spPr bwMode="auto">
          <a:xfrm>
            <a:off x="1010787" y="1124744"/>
            <a:ext cx="9980169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Action Implementation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AutoShape 2" descr="8CI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9811" y="895161"/>
            <a:ext cx="109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solidFill>
                  <a:srgbClr val="24292F"/>
                </a:solidFill>
              </a:rPr>
              <a:t>Select Radio Button and Click on </a:t>
            </a:r>
            <a:r>
              <a:rPr lang="en-US" altLang="en-US" sz="1800" b="1" dirty="0" smtClean="0">
                <a:solidFill>
                  <a:srgbClr val="24292F"/>
                </a:solidFill>
              </a:rPr>
              <a:t>Set To Booked &amp; Travel Status </a:t>
            </a:r>
            <a:r>
              <a:rPr lang="en-US" altLang="en-US" sz="1800" dirty="0" smtClean="0">
                <a:solidFill>
                  <a:srgbClr val="24292F"/>
                </a:solidFill>
              </a:rPr>
              <a:t>Change to Book </a:t>
            </a:r>
            <a:r>
              <a:rPr lang="en-US" altLang="en-US" sz="1800" b="1" dirty="0" smtClean="0">
                <a:solidFill>
                  <a:srgbClr val="24292F"/>
                </a:solidFill>
              </a:rPr>
              <a:t>(B)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4" descr="8StatusChanged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8" name="Picture 6" descr="https://raw.githubusercontent.com/soyuztechnologies/restful-abap/master/Unmanaged%20Implementation/DevelopingUnmanagedTransactionalApp/images/8StatusChanged.png?token=ASAGDW3NA3D32HNYLQ3LBULBUYTV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8"/>
          <a:stretch/>
        </p:blipFill>
        <p:spPr bwMode="auto">
          <a:xfrm>
            <a:off x="1615943" y="4293096"/>
            <a:ext cx="8769856" cy="225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hevron 11"/>
          <p:cNvSpPr/>
          <p:nvPr/>
        </p:nvSpPr>
        <p:spPr>
          <a:xfrm rot="5400000">
            <a:off x="5778955" y="3672449"/>
            <a:ext cx="486897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8103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9931</TotalTime>
  <Words>315</Words>
  <Application>Microsoft Office PowerPoint</Application>
  <PresentationFormat>Custom</PresentationFormat>
  <Paragraphs>83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PowerPoint Presentation</vt:lpstr>
      <vt:lpstr>Implementing Create, Update and Delete</vt:lpstr>
      <vt:lpstr>Implementing Create</vt:lpstr>
      <vt:lpstr>Implementing Update</vt:lpstr>
      <vt:lpstr>Implementing Delete</vt:lpstr>
      <vt:lpstr>Action Implementation</vt:lpstr>
      <vt:lpstr>Action Implementation</vt:lpstr>
      <vt:lpstr>Behavior Pool Logic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295</cp:revision>
  <dcterms:created xsi:type="dcterms:W3CDTF">2013-09-12T13:05:01Z</dcterms:created>
  <dcterms:modified xsi:type="dcterms:W3CDTF">2021-11-30T13:35:32Z</dcterms:modified>
</cp:coreProperties>
</file>